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4" r:id="rId7"/>
    <p:sldId id="261" r:id="rId8"/>
    <p:sldId id="262"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11/9/2018</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11/9/2018</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AEF2C-DDAE-4D68-B741-627044DBDAB9}"/>
              </a:ext>
            </a:extLst>
          </p:cNvPr>
          <p:cNvSpPr>
            <a:spLocks noGrp="1"/>
          </p:cNvSpPr>
          <p:nvPr>
            <p:ph type="ctrTitle"/>
          </p:nvPr>
        </p:nvSpPr>
        <p:spPr>
          <a:xfrm>
            <a:off x="0" y="1595718"/>
            <a:ext cx="12192000" cy="932329"/>
          </a:xfrm>
        </p:spPr>
        <p:txBody>
          <a:bodyPr>
            <a:normAutofit/>
          </a:bodyPr>
          <a:lstStyle/>
          <a:p>
            <a:r>
              <a:rPr lang="en-US" dirty="0"/>
              <a:t>Are you related to a super hero?</a:t>
            </a:r>
          </a:p>
        </p:txBody>
      </p:sp>
      <p:pic>
        <p:nvPicPr>
          <p:cNvPr id="5" name="Picture 4">
            <a:extLst>
              <a:ext uri="{FF2B5EF4-FFF2-40B4-BE49-F238E27FC236}">
                <a16:creationId xmlns:a16="http://schemas.microsoft.com/office/drawing/2014/main" id="{AB27D760-7F82-4732-B2CD-96BAE2FBDB94}"/>
              </a:ext>
            </a:extLst>
          </p:cNvPr>
          <p:cNvPicPr>
            <a:picLocks noChangeAspect="1"/>
          </p:cNvPicPr>
          <p:nvPr/>
        </p:nvPicPr>
        <p:blipFill>
          <a:blip r:embed="rId2"/>
          <a:stretch>
            <a:fillRect/>
          </a:stretch>
        </p:blipFill>
        <p:spPr>
          <a:xfrm>
            <a:off x="0" y="2207623"/>
            <a:ext cx="12192000" cy="4842256"/>
          </a:xfrm>
          <a:prstGeom prst="rect">
            <a:avLst/>
          </a:prstGeom>
        </p:spPr>
      </p:pic>
      <p:pic>
        <p:nvPicPr>
          <p:cNvPr id="7" name="Picture 6">
            <a:extLst>
              <a:ext uri="{FF2B5EF4-FFF2-40B4-BE49-F238E27FC236}">
                <a16:creationId xmlns:a16="http://schemas.microsoft.com/office/drawing/2014/main" id="{E37D56E5-6108-4EE6-8E1E-EAACA1DF997B}"/>
              </a:ext>
            </a:extLst>
          </p:cNvPr>
          <p:cNvPicPr>
            <a:picLocks noChangeAspect="1"/>
          </p:cNvPicPr>
          <p:nvPr/>
        </p:nvPicPr>
        <p:blipFill>
          <a:blip r:embed="rId3"/>
          <a:stretch>
            <a:fillRect/>
          </a:stretch>
        </p:blipFill>
        <p:spPr>
          <a:xfrm>
            <a:off x="2284095" y="330849"/>
            <a:ext cx="4100433" cy="1264869"/>
          </a:xfrm>
          <a:prstGeom prst="rect">
            <a:avLst/>
          </a:prstGeom>
        </p:spPr>
      </p:pic>
      <p:sp>
        <p:nvSpPr>
          <p:cNvPr id="3" name="TextBox 2">
            <a:extLst>
              <a:ext uri="{FF2B5EF4-FFF2-40B4-BE49-F238E27FC236}">
                <a16:creationId xmlns:a16="http://schemas.microsoft.com/office/drawing/2014/main" id="{FC0D25C9-830D-4081-927E-46855BA69CAE}"/>
              </a:ext>
            </a:extLst>
          </p:cNvPr>
          <p:cNvSpPr txBox="1"/>
          <p:nvPr/>
        </p:nvSpPr>
        <p:spPr>
          <a:xfrm>
            <a:off x="6384528" y="963283"/>
            <a:ext cx="3187091" cy="707886"/>
          </a:xfrm>
          <a:prstGeom prst="rect">
            <a:avLst/>
          </a:prstGeom>
          <a:noFill/>
        </p:spPr>
        <p:txBody>
          <a:bodyPr wrap="none" rtlCol="0">
            <a:spAutoFit/>
          </a:bodyPr>
          <a:lstStyle/>
          <a:p>
            <a:r>
              <a:rPr lang="en-US" sz="4000" dirty="0">
                <a:latin typeface="Georgia" panose="02040502050405020303" pitchFamily="18" charset="0"/>
              </a:rPr>
              <a:t>ancestry.com</a:t>
            </a:r>
          </a:p>
        </p:txBody>
      </p:sp>
    </p:spTree>
    <p:extLst>
      <p:ext uri="{BB962C8B-B14F-4D97-AF65-F5344CB8AC3E}">
        <p14:creationId xmlns:p14="http://schemas.microsoft.com/office/powerpoint/2010/main" val="268072005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9CBE0-AEB1-472D-9DFC-D9FC115EB830}"/>
              </a:ext>
            </a:extLst>
          </p:cNvPr>
          <p:cNvSpPr>
            <a:spLocks noGrp="1"/>
          </p:cNvSpPr>
          <p:nvPr>
            <p:ph type="title"/>
          </p:nvPr>
        </p:nvSpPr>
        <p:spPr/>
        <p:txBody>
          <a:bodyPr/>
          <a:lstStyle/>
          <a:p>
            <a:r>
              <a:rPr lang="en-US" dirty="0"/>
              <a:t>Application concept</a:t>
            </a:r>
          </a:p>
        </p:txBody>
      </p:sp>
      <p:pic>
        <p:nvPicPr>
          <p:cNvPr id="5" name="Content Placeholder 4">
            <a:extLst>
              <a:ext uri="{FF2B5EF4-FFF2-40B4-BE49-F238E27FC236}">
                <a16:creationId xmlns:a16="http://schemas.microsoft.com/office/drawing/2014/main" id="{79A2F766-89FD-4BDE-8514-6E97AE1FBDB5}"/>
              </a:ext>
            </a:extLst>
          </p:cNvPr>
          <p:cNvPicPr>
            <a:picLocks noGrp="1" noChangeAspect="1"/>
          </p:cNvPicPr>
          <p:nvPr>
            <p:ph idx="1"/>
          </p:nvPr>
        </p:nvPicPr>
        <p:blipFill>
          <a:blip r:embed="rId2"/>
          <a:stretch>
            <a:fillRect/>
          </a:stretch>
        </p:blipFill>
        <p:spPr>
          <a:xfrm>
            <a:off x="9466375" y="3733800"/>
            <a:ext cx="2504577" cy="3124200"/>
          </a:xfrm>
        </p:spPr>
      </p:pic>
      <p:sp>
        <p:nvSpPr>
          <p:cNvPr id="10" name="TextBox 9">
            <a:extLst>
              <a:ext uri="{FF2B5EF4-FFF2-40B4-BE49-F238E27FC236}">
                <a16:creationId xmlns:a16="http://schemas.microsoft.com/office/drawing/2014/main" id="{8D0AE389-D1A4-4A61-A568-76E230B404AA}"/>
              </a:ext>
            </a:extLst>
          </p:cNvPr>
          <p:cNvSpPr txBox="1"/>
          <p:nvPr/>
        </p:nvSpPr>
        <p:spPr>
          <a:xfrm>
            <a:off x="2739002" y="2544357"/>
            <a:ext cx="5658377" cy="3139321"/>
          </a:xfrm>
          <a:prstGeom prst="rect">
            <a:avLst/>
          </a:prstGeom>
          <a:noFill/>
        </p:spPr>
        <p:txBody>
          <a:bodyPr wrap="square" rtlCol="0">
            <a:spAutoFit/>
          </a:bodyPr>
          <a:lstStyle/>
          <a:p>
            <a:r>
              <a:rPr lang="en-US" dirty="0"/>
              <a:t>Could you be related to a super hero? </a:t>
            </a:r>
          </a:p>
          <a:p>
            <a:endParaRPr lang="en-US" dirty="0"/>
          </a:p>
          <a:p>
            <a:r>
              <a:rPr lang="en-US" dirty="0"/>
              <a:t>Upload your photo to compare to an array of super hero photos.  </a:t>
            </a:r>
          </a:p>
          <a:p>
            <a:endParaRPr lang="en-US" dirty="0"/>
          </a:p>
          <a:p>
            <a:r>
              <a:rPr lang="en-US" dirty="0"/>
              <a:t>The application will return the match with the highest probability, along with a brief description of the hero.  </a:t>
            </a:r>
          </a:p>
          <a:p>
            <a:endParaRPr lang="en-US" dirty="0"/>
          </a:p>
          <a:p>
            <a:r>
              <a:rPr lang="en-US" dirty="0"/>
              <a:t>Searches are dated and stored and available for review.</a:t>
            </a:r>
          </a:p>
        </p:txBody>
      </p:sp>
    </p:spTree>
    <p:extLst>
      <p:ext uri="{BB962C8B-B14F-4D97-AF65-F5344CB8AC3E}">
        <p14:creationId xmlns:p14="http://schemas.microsoft.com/office/powerpoint/2010/main" val="34657821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EE3F4-B47C-48CD-970A-700C8C5BFE66}"/>
              </a:ext>
            </a:extLst>
          </p:cNvPr>
          <p:cNvSpPr>
            <a:spLocks noGrp="1"/>
          </p:cNvSpPr>
          <p:nvPr>
            <p:ph type="title"/>
          </p:nvPr>
        </p:nvSpPr>
        <p:spPr/>
        <p:txBody>
          <a:bodyPr/>
          <a:lstStyle/>
          <a:p>
            <a:r>
              <a:rPr lang="en-US" dirty="0"/>
              <a:t>Why do this?</a:t>
            </a:r>
          </a:p>
        </p:txBody>
      </p:sp>
      <p:pic>
        <p:nvPicPr>
          <p:cNvPr id="5" name="Content Placeholder 4">
            <a:extLst>
              <a:ext uri="{FF2B5EF4-FFF2-40B4-BE49-F238E27FC236}">
                <a16:creationId xmlns:a16="http://schemas.microsoft.com/office/drawing/2014/main" id="{7D4EB6AB-EC2E-4463-BD2D-C00BE8C50FAD}"/>
              </a:ext>
            </a:extLst>
          </p:cNvPr>
          <p:cNvPicPr>
            <a:picLocks noGrp="1" noChangeAspect="1"/>
          </p:cNvPicPr>
          <p:nvPr>
            <p:ph idx="1"/>
          </p:nvPr>
        </p:nvPicPr>
        <p:blipFill>
          <a:blip r:embed="rId2"/>
          <a:stretch>
            <a:fillRect/>
          </a:stretch>
        </p:blipFill>
        <p:spPr>
          <a:xfrm>
            <a:off x="8721260" y="304800"/>
            <a:ext cx="3054282" cy="3124200"/>
          </a:xfrm>
        </p:spPr>
      </p:pic>
      <p:sp>
        <p:nvSpPr>
          <p:cNvPr id="11" name="TextBox 10">
            <a:extLst>
              <a:ext uri="{FF2B5EF4-FFF2-40B4-BE49-F238E27FC236}">
                <a16:creationId xmlns:a16="http://schemas.microsoft.com/office/drawing/2014/main" id="{D2965D30-3956-4138-9242-DE24C0953046}"/>
              </a:ext>
            </a:extLst>
          </p:cNvPr>
          <p:cNvSpPr txBox="1"/>
          <p:nvPr/>
        </p:nvSpPr>
        <p:spPr>
          <a:xfrm>
            <a:off x="2166151" y="2819400"/>
            <a:ext cx="6555109" cy="2308324"/>
          </a:xfrm>
          <a:prstGeom prst="rect">
            <a:avLst/>
          </a:prstGeom>
          <a:noFill/>
        </p:spPr>
        <p:txBody>
          <a:bodyPr wrap="square" rtlCol="0">
            <a:spAutoFit/>
          </a:bodyPr>
          <a:lstStyle/>
          <a:p>
            <a:r>
              <a:rPr lang="en-US" dirty="0"/>
              <a:t>We wanted to find a fun way to interact with facial recognition software.  </a:t>
            </a:r>
          </a:p>
          <a:p>
            <a:endParaRPr lang="en-US" dirty="0"/>
          </a:p>
          <a:p>
            <a:r>
              <a:rPr lang="en-US" dirty="0"/>
              <a:t>Facial recognition is cutting edge technology that is becoming more prevalent in society.  </a:t>
            </a:r>
          </a:p>
          <a:p>
            <a:endParaRPr lang="en-US" dirty="0"/>
          </a:p>
          <a:p>
            <a:r>
              <a:rPr lang="en-US" dirty="0"/>
              <a:t>We wanted to take this opportunity to learn what we could to establish a baseline understanding.</a:t>
            </a:r>
          </a:p>
        </p:txBody>
      </p:sp>
    </p:spTree>
    <p:extLst>
      <p:ext uri="{BB962C8B-B14F-4D97-AF65-F5344CB8AC3E}">
        <p14:creationId xmlns:p14="http://schemas.microsoft.com/office/powerpoint/2010/main" val="4026952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6393B-1E4C-4DDE-B439-107AFC67980D}"/>
              </a:ext>
            </a:extLst>
          </p:cNvPr>
          <p:cNvSpPr>
            <a:spLocks noGrp="1"/>
          </p:cNvSpPr>
          <p:nvPr>
            <p:ph type="title"/>
          </p:nvPr>
        </p:nvSpPr>
        <p:spPr/>
        <p:txBody>
          <a:bodyPr/>
          <a:lstStyle/>
          <a:p>
            <a:r>
              <a:rPr lang="en-US" dirty="0"/>
              <a:t>Design process</a:t>
            </a:r>
          </a:p>
        </p:txBody>
      </p:sp>
      <p:pic>
        <p:nvPicPr>
          <p:cNvPr id="5" name="Content Placeholder 4">
            <a:extLst>
              <a:ext uri="{FF2B5EF4-FFF2-40B4-BE49-F238E27FC236}">
                <a16:creationId xmlns:a16="http://schemas.microsoft.com/office/drawing/2014/main" id="{F7F4E7C3-6C5E-489B-90AE-2DEF0FD89902}"/>
              </a:ext>
            </a:extLst>
          </p:cNvPr>
          <p:cNvPicPr>
            <a:picLocks noGrp="1" noChangeAspect="1"/>
          </p:cNvPicPr>
          <p:nvPr>
            <p:ph idx="1"/>
          </p:nvPr>
        </p:nvPicPr>
        <p:blipFill>
          <a:blip r:embed="rId2"/>
          <a:stretch>
            <a:fillRect/>
          </a:stretch>
        </p:blipFill>
        <p:spPr>
          <a:xfrm>
            <a:off x="0" y="3733800"/>
            <a:ext cx="2846651" cy="3124200"/>
          </a:xfrm>
        </p:spPr>
      </p:pic>
      <p:sp>
        <p:nvSpPr>
          <p:cNvPr id="8" name="TextBox 7">
            <a:extLst>
              <a:ext uri="{FF2B5EF4-FFF2-40B4-BE49-F238E27FC236}">
                <a16:creationId xmlns:a16="http://schemas.microsoft.com/office/drawing/2014/main" id="{FF7F14EB-2883-41BE-8E36-217F30D98E97}"/>
              </a:ext>
            </a:extLst>
          </p:cNvPr>
          <p:cNvSpPr txBox="1"/>
          <p:nvPr/>
        </p:nvSpPr>
        <p:spPr>
          <a:xfrm>
            <a:off x="3331029" y="1874520"/>
            <a:ext cx="8608422" cy="4247317"/>
          </a:xfrm>
          <a:prstGeom prst="rect">
            <a:avLst/>
          </a:prstGeom>
          <a:noFill/>
        </p:spPr>
        <p:txBody>
          <a:bodyPr wrap="square" rtlCol="0">
            <a:spAutoFit/>
          </a:bodyPr>
          <a:lstStyle/>
          <a:p>
            <a:r>
              <a:rPr lang="en-US" dirty="0"/>
              <a:t>We started with very high level concepts of different ideas, and talked  through how we could make each idea work.  After throwing out some ideas, we settled on an idea to pursue.  </a:t>
            </a:r>
          </a:p>
          <a:p>
            <a:endParaRPr lang="en-US" dirty="0"/>
          </a:p>
          <a:p>
            <a:r>
              <a:rPr lang="en-US" dirty="0"/>
              <a:t>Each team member spent time researching various APIs to determine if this idea was feasible for this assignment, given the time constraints.   </a:t>
            </a:r>
          </a:p>
          <a:p>
            <a:endParaRPr lang="en-US" dirty="0"/>
          </a:p>
          <a:p>
            <a:r>
              <a:rPr lang="en-US" dirty="0"/>
              <a:t>After deciding we would persevere, we set the guidelines for a minimal viable product.  We listed APIs we would use, thought of how we would utilize Firebase, what repeating element to use.</a:t>
            </a:r>
          </a:p>
          <a:p>
            <a:endParaRPr lang="en-US" dirty="0"/>
          </a:p>
          <a:p>
            <a:r>
              <a:rPr lang="en-US" dirty="0"/>
              <a:t>We wrote user stories in GitHub, and created a Kanban board.  Then each member assigned themselves some stories to work on.  As we completed the stories, we closed and moved them to ‘Done’.  We created additional user stories for gaps that were identified throughout the process.</a:t>
            </a:r>
          </a:p>
        </p:txBody>
      </p:sp>
    </p:spTree>
    <p:extLst>
      <p:ext uri="{BB962C8B-B14F-4D97-AF65-F5344CB8AC3E}">
        <p14:creationId xmlns:p14="http://schemas.microsoft.com/office/powerpoint/2010/main" val="2970023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B7FAE-A39A-42EF-B8C7-8F15E3FB1C88}"/>
              </a:ext>
            </a:extLst>
          </p:cNvPr>
          <p:cNvSpPr>
            <a:spLocks noGrp="1"/>
          </p:cNvSpPr>
          <p:nvPr>
            <p:ph type="title"/>
          </p:nvPr>
        </p:nvSpPr>
        <p:spPr/>
        <p:txBody>
          <a:bodyPr/>
          <a:lstStyle/>
          <a:p>
            <a:r>
              <a:rPr lang="en-US" dirty="0"/>
              <a:t>technologies</a:t>
            </a:r>
          </a:p>
        </p:txBody>
      </p:sp>
      <p:pic>
        <p:nvPicPr>
          <p:cNvPr id="15" name="Content Placeholder 14">
            <a:extLst>
              <a:ext uri="{FF2B5EF4-FFF2-40B4-BE49-F238E27FC236}">
                <a16:creationId xmlns:a16="http://schemas.microsoft.com/office/drawing/2014/main" id="{0A11AA08-E528-47B5-8D87-41E3A3F83C9B}"/>
              </a:ext>
            </a:extLst>
          </p:cNvPr>
          <p:cNvPicPr>
            <a:picLocks noGrp="1" noChangeAspect="1"/>
          </p:cNvPicPr>
          <p:nvPr>
            <p:ph idx="1"/>
          </p:nvPr>
        </p:nvPicPr>
        <p:blipFill>
          <a:blip r:embed="rId2"/>
          <a:stretch>
            <a:fillRect/>
          </a:stretch>
        </p:blipFill>
        <p:spPr>
          <a:xfrm>
            <a:off x="9762991" y="3938257"/>
            <a:ext cx="2224856" cy="2919743"/>
          </a:xfrm>
        </p:spPr>
      </p:pic>
      <p:sp>
        <p:nvSpPr>
          <p:cNvPr id="18" name="TextBox 17">
            <a:extLst>
              <a:ext uri="{FF2B5EF4-FFF2-40B4-BE49-F238E27FC236}">
                <a16:creationId xmlns:a16="http://schemas.microsoft.com/office/drawing/2014/main" id="{32AF74AD-DE43-45AE-8F56-54A5180ACE83}"/>
              </a:ext>
            </a:extLst>
          </p:cNvPr>
          <p:cNvSpPr txBox="1"/>
          <p:nvPr/>
        </p:nvSpPr>
        <p:spPr>
          <a:xfrm>
            <a:off x="3712477" y="2514600"/>
            <a:ext cx="4763869" cy="3416320"/>
          </a:xfrm>
          <a:prstGeom prst="rect">
            <a:avLst/>
          </a:prstGeom>
          <a:noFill/>
        </p:spPr>
        <p:txBody>
          <a:bodyPr wrap="square" rtlCol="0">
            <a:spAutoFit/>
          </a:bodyPr>
          <a:lstStyle/>
          <a:p>
            <a:pPr marL="285750" indent="-285750">
              <a:buFont typeface="Arial" panose="020B0604020202020204" pitchFamily="34" charset="0"/>
              <a:buChar char="•"/>
            </a:pPr>
            <a:r>
              <a:rPr lang="en-US" dirty="0"/>
              <a:t>APIs:  Face++, Marvel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Database: Firebase</a:t>
            </a:r>
          </a:p>
          <a:p>
            <a:endParaRPr lang="en-US" dirty="0"/>
          </a:p>
          <a:p>
            <a:pPr marL="285750" indent="-285750">
              <a:buFont typeface="Arial" panose="020B0604020202020204" pitchFamily="34" charset="0"/>
              <a:buChar char="•"/>
            </a:pPr>
            <a:r>
              <a:rPr lang="en-US" dirty="0"/>
              <a:t>CSS Framework: Bootstrap</a:t>
            </a:r>
          </a:p>
          <a:p>
            <a:endParaRPr lang="en-US" dirty="0"/>
          </a:p>
          <a:p>
            <a:pPr marL="285750" indent="-285750">
              <a:buFont typeface="Arial" panose="020B0604020202020204" pitchFamily="34" charset="0"/>
              <a:buChar char="•"/>
            </a:pPr>
            <a:r>
              <a:rPr lang="en-US" dirty="0"/>
              <a:t>JQuery/Javascript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Google fonts</a:t>
            </a:r>
          </a:p>
          <a:p>
            <a:pPr marL="285750" indent="-285750">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515254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32FC9-5208-42DE-80D6-0DCC5EC6AEC3}"/>
              </a:ext>
            </a:extLst>
          </p:cNvPr>
          <p:cNvSpPr>
            <a:spLocks noGrp="1"/>
          </p:cNvSpPr>
          <p:nvPr>
            <p:ph type="title"/>
          </p:nvPr>
        </p:nvSpPr>
        <p:spPr/>
        <p:txBody>
          <a:bodyPr/>
          <a:lstStyle/>
          <a:p>
            <a:r>
              <a:rPr lang="en-US" dirty="0"/>
              <a:t>Work breakdown</a:t>
            </a:r>
          </a:p>
        </p:txBody>
      </p:sp>
      <p:pic>
        <p:nvPicPr>
          <p:cNvPr id="4" name="Content Placeholder 4">
            <a:extLst>
              <a:ext uri="{FF2B5EF4-FFF2-40B4-BE49-F238E27FC236}">
                <a16:creationId xmlns:a16="http://schemas.microsoft.com/office/drawing/2014/main" id="{88D6E0F4-7C6F-428D-B3A3-4ECADF0E608F}"/>
              </a:ext>
            </a:extLst>
          </p:cNvPr>
          <p:cNvPicPr>
            <a:picLocks noGrp="1" noChangeAspect="1"/>
          </p:cNvPicPr>
          <p:nvPr>
            <p:ph idx="1"/>
          </p:nvPr>
        </p:nvPicPr>
        <p:blipFill>
          <a:blip r:embed="rId2"/>
          <a:stretch>
            <a:fillRect/>
          </a:stretch>
        </p:blipFill>
        <p:spPr>
          <a:xfrm>
            <a:off x="144822" y="3733800"/>
            <a:ext cx="2504577" cy="3124200"/>
          </a:xfrm>
        </p:spPr>
      </p:pic>
      <p:sp>
        <p:nvSpPr>
          <p:cNvPr id="5" name="TextBox 4">
            <a:extLst>
              <a:ext uri="{FF2B5EF4-FFF2-40B4-BE49-F238E27FC236}">
                <a16:creationId xmlns:a16="http://schemas.microsoft.com/office/drawing/2014/main" id="{3864F31A-65C1-4CCF-8E45-8429367A0E8B}"/>
              </a:ext>
            </a:extLst>
          </p:cNvPr>
          <p:cNvSpPr txBox="1"/>
          <p:nvPr/>
        </p:nvSpPr>
        <p:spPr>
          <a:xfrm>
            <a:off x="7226423" y="1314271"/>
            <a:ext cx="4199138" cy="1200329"/>
          </a:xfrm>
          <a:prstGeom prst="rect">
            <a:avLst/>
          </a:prstGeom>
          <a:noFill/>
        </p:spPr>
        <p:txBody>
          <a:bodyPr wrap="square" rtlCol="0">
            <a:spAutoFit/>
          </a:bodyPr>
          <a:lstStyle/>
          <a:p>
            <a:r>
              <a:rPr lang="en-US" u="sng" dirty="0"/>
              <a:t>Sam R</a:t>
            </a:r>
          </a:p>
          <a:p>
            <a:pPr marL="285750" indent="-285750">
              <a:buFont typeface="Arial" panose="020B0604020202020204" pitchFamily="34" charset="0"/>
              <a:buChar char="•"/>
            </a:pPr>
            <a:r>
              <a:rPr lang="en-US" dirty="0"/>
              <a:t>Concept creator</a:t>
            </a:r>
          </a:p>
          <a:p>
            <a:pPr marL="285750" indent="-285750">
              <a:buFont typeface="Arial" panose="020B0604020202020204" pitchFamily="34" charset="0"/>
              <a:buChar char="•"/>
            </a:pPr>
            <a:r>
              <a:rPr lang="en-US" dirty="0"/>
              <a:t>Face++ leader</a:t>
            </a:r>
          </a:p>
          <a:p>
            <a:pPr marL="285750" indent="-285750">
              <a:buFont typeface="Arial" panose="020B0604020202020204" pitchFamily="34" charset="0"/>
              <a:buChar char="•"/>
            </a:pPr>
            <a:r>
              <a:rPr lang="en-US" dirty="0"/>
              <a:t>Developed the initial wireframe</a:t>
            </a:r>
          </a:p>
        </p:txBody>
      </p:sp>
      <p:sp>
        <p:nvSpPr>
          <p:cNvPr id="6" name="TextBox 5">
            <a:extLst>
              <a:ext uri="{FF2B5EF4-FFF2-40B4-BE49-F238E27FC236}">
                <a16:creationId xmlns:a16="http://schemas.microsoft.com/office/drawing/2014/main" id="{D624D4C2-A82F-41E6-B873-7C28F8457CAB}"/>
              </a:ext>
            </a:extLst>
          </p:cNvPr>
          <p:cNvSpPr txBox="1"/>
          <p:nvPr/>
        </p:nvSpPr>
        <p:spPr>
          <a:xfrm>
            <a:off x="4208015" y="2617809"/>
            <a:ext cx="4199138" cy="1477328"/>
          </a:xfrm>
          <a:prstGeom prst="rect">
            <a:avLst/>
          </a:prstGeom>
          <a:noFill/>
        </p:spPr>
        <p:txBody>
          <a:bodyPr wrap="square" rtlCol="0">
            <a:spAutoFit/>
          </a:bodyPr>
          <a:lstStyle/>
          <a:p>
            <a:r>
              <a:rPr lang="en-US" u="sng" dirty="0"/>
              <a:t>Sam M</a:t>
            </a:r>
          </a:p>
          <a:p>
            <a:pPr marL="285750" indent="-285750">
              <a:buFont typeface="Arial" panose="020B0604020202020204" pitchFamily="34" charset="0"/>
              <a:buChar char="•"/>
            </a:pPr>
            <a:r>
              <a:rPr lang="en-US" dirty="0"/>
              <a:t>HTML/CSS improvements</a:t>
            </a:r>
          </a:p>
          <a:p>
            <a:pPr marL="285750" indent="-285750">
              <a:buFont typeface="Arial" panose="020B0604020202020204" pitchFamily="34" charset="0"/>
              <a:buChar char="•"/>
            </a:pPr>
            <a:r>
              <a:rPr lang="en-US" dirty="0"/>
              <a:t>Marvel API research</a:t>
            </a:r>
          </a:p>
          <a:p>
            <a:pPr marL="285750" indent="-285750">
              <a:buFont typeface="Arial" panose="020B0604020202020204" pitchFamily="34" charset="0"/>
              <a:buChar char="•"/>
            </a:pPr>
            <a:r>
              <a:rPr lang="en-US" dirty="0"/>
              <a:t>Shadow box library</a:t>
            </a:r>
          </a:p>
          <a:p>
            <a:pPr marL="285750" indent="-285750">
              <a:buFont typeface="Arial" panose="020B0604020202020204" pitchFamily="34" charset="0"/>
              <a:buChar char="•"/>
            </a:pPr>
            <a:endParaRPr lang="en-US" dirty="0"/>
          </a:p>
        </p:txBody>
      </p:sp>
      <p:sp>
        <p:nvSpPr>
          <p:cNvPr id="7" name="TextBox 6">
            <a:extLst>
              <a:ext uri="{FF2B5EF4-FFF2-40B4-BE49-F238E27FC236}">
                <a16:creationId xmlns:a16="http://schemas.microsoft.com/office/drawing/2014/main" id="{D1922F8E-1E2A-49FF-958F-C7D087251512}"/>
              </a:ext>
            </a:extLst>
          </p:cNvPr>
          <p:cNvSpPr txBox="1"/>
          <p:nvPr/>
        </p:nvSpPr>
        <p:spPr>
          <a:xfrm>
            <a:off x="7226423" y="4006360"/>
            <a:ext cx="4199138" cy="1754326"/>
          </a:xfrm>
          <a:prstGeom prst="rect">
            <a:avLst/>
          </a:prstGeom>
          <a:noFill/>
        </p:spPr>
        <p:txBody>
          <a:bodyPr wrap="square" rtlCol="0">
            <a:spAutoFit/>
          </a:bodyPr>
          <a:lstStyle/>
          <a:p>
            <a:r>
              <a:rPr lang="en-US" u="sng" dirty="0"/>
              <a:t>Kevin</a:t>
            </a:r>
          </a:p>
          <a:p>
            <a:pPr marL="285750" indent="-285750">
              <a:buFont typeface="Arial" panose="020B0604020202020204" pitchFamily="34" charset="0"/>
              <a:buChar char="•"/>
            </a:pPr>
            <a:r>
              <a:rPr lang="en-US" dirty="0"/>
              <a:t>Firebase implementation</a:t>
            </a:r>
          </a:p>
          <a:p>
            <a:pPr marL="285750" indent="-285750">
              <a:buFont typeface="Arial" panose="020B0604020202020204" pitchFamily="34" charset="0"/>
              <a:buChar char="•"/>
            </a:pPr>
            <a:r>
              <a:rPr lang="en-US" dirty="0"/>
              <a:t>Marvel API implementation</a:t>
            </a:r>
          </a:p>
          <a:p>
            <a:pPr marL="285750" indent="-285750">
              <a:buFont typeface="Arial" panose="020B0604020202020204" pitchFamily="34" charset="0"/>
              <a:buChar char="•"/>
            </a:pPr>
            <a:r>
              <a:rPr lang="en-US" dirty="0"/>
              <a:t>User stories/Kanban board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8" name="TextBox 7">
            <a:extLst>
              <a:ext uri="{FF2B5EF4-FFF2-40B4-BE49-F238E27FC236}">
                <a16:creationId xmlns:a16="http://schemas.microsoft.com/office/drawing/2014/main" id="{3EAD6BE8-295A-44A0-AA31-D922E5090587}"/>
              </a:ext>
            </a:extLst>
          </p:cNvPr>
          <p:cNvSpPr txBox="1"/>
          <p:nvPr/>
        </p:nvSpPr>
        <p:spPr>
          <a:xfrm>
            <a:off x="3506680" y="6045693"/>
            <a:ext cx="6702640" cy="369332"/>
          </a:xfrm>
          <a:prstGeom prst="rect">
            <a:avLst/>
          </a:prstGeom>
          <a:noFill/>
        </p:spPr>
        <p:txBody>
          <a:bodyPr wrap="square" rtlCol="0">
            <a:spAutoFit/>
          </a:bodyPr>
          <a:lstStyle/>
          <a:p>
            <a:r>
              <a:rPr lang="en-US" i="1" dirty="0"/>
              <a:t>We backed each other up.</a:t>
            </a:r>
          </a:p>
        </p:txBody>
      </p:sp>
    </p:spTree>
    <p:extLst>
      <p:ext uri="{BB962C8B-B14F-4D97-AF65-F5344CB8AC3E}">
        <p14:creationId xmlns:p14="http://schemas.microsoft.com/office/powerpoint/2010/main" val="1942852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2AF55-3A54-49EC-8C87-E2AAEBE0C789}"/>
              </a:ext>
            </a:extLst>
          </p:cNvPr>
          <p:cNvSpPr>
            <a:spLocks noGrp="1"/>
          </p:cNvSpPr>
          <p:nvPr>
            <p:ph type="title"/>
          </p:nvPr>
        </p:nvSpPr>
        <p:spPr/>
        <p:txBody>
          <a:bodyPr/>
          <a:lstStyle/>
          <a:p>
            <a:r>
              <a:rPr lang="en-US" dirty="0"/>
              <a:t>demonstration</a:t>
            </a:r>
          </a:p>
        </p:txBody>
      </p:sp>
      <p:pic>
        <p:nvPicPr>
          <p:cNvPr id="5" name="Content Placeholder 4">
            <a:extLst>
              <a:ext uri="{FF2B5EF4-FFF2-40B4-BE49-F238E27FC236}">
                <a16:creationId xmlns:a16="http://schemas.microsoft.com/office/drawing/2014/main" id="{748DF693-46EB-46DE-89B4-3E86B82E4DDE}"/>
              </a:ext>
            </a:extLst>
          </p:cNvPr>
          <p:cNvPicPr>
            <a:picLocks noGrp="1" noChangeAspect="1"/>
          </p:cNvPicPr>
          <p:nvPr>
            <p:ph idx="1"/>
          </p:nvPr>
        </p:nvPicPr>
        <p:blipFill>
          <a:blip r:embed="rId2"/>
          <a:stretch>
            <a:fillRect/>
          </a:stretch>
        </p:blipFill>
        <p:spPr>
          <a:xfrm>
            <a:off x="182382" y="4093828"/>
            <a:ext cx="2764172" cy="2764172"/>
          </a:xfrm>
        </p:spPr>
      </p:pic>
    </p:spTree>
    <p:extLst>
      <p:ext uri="{BB962C8B-B14F-4D97-AF65-F5344CB8AC3E}">
        <p14:creationId xmlns:p14="http://schemas.microsoft.com/office/powerpoint/2010/main" val="914436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992B1-3074-41F1-B27C-B0B340585B0F}"/>
              </a:ext>
            </a:extLst>
          </p:cNvPr>
          <p:cNvSpPr>
            <a:spLocks noGrp="1"/>
          </p:cNvSpPr>
          <p:nvPr>
            <p:ph type="title"/>
          </p:nvPr>
        </p:nvSpPr>
        <p:spPr/>
        <p:txBody>
          <a:bodyPr/>
          <a:lstStyle/>
          <a:p>
            <a:r>
              <a:rPr lang="en-US" dirty="0"/>
              <a:t>The future</a:t>
            </a:r>
          </a:p>
        </p:txBody>
      </p:sp>
      <p:pic>
        <p:nvPicPr>
          <p:cNvPr id="5" name="Content Placeholder 4">
            <a:extLst>
              <a:ext uri="{FF2B5EF4-FFF2-40B4-BE49-F238E27FC236}">
                <a16:creationId xmlns:a16="http://schemas.microsoft.com/office/drawing/2014/main" id="{4B93DFC3-253B-4D6D-B509-C96FDAF83024}"/>
              </a:ext>
            </a:extLst>
          </p:cNvPr>
          <p:cNvPicPr>
            <a:picLocks noGrp="1" noChangeAspect="1"/>
          </p:cNvPicPr>
          <p:nvPr>
            <p:ph idx="1"/>
          </p:nvPr>
        </p:nvPicPr>
        <p:blipFill>
          <a:blip r:embed="rId2"/>
          <a:stretch>
            <a:fillRect/>
          </a:stretch>
        </p:blipFill>
        <p:spPr>
          <a:xfrm>
            <a:off x="9954345" y="304800"/>
            <a:ext cx="1868271" cy="3124200"/>
          </a:xfrm>
        </p:spPr>
      </p:pic>
      <p:sp>
        <p:nvSpPr>
          <p:cNvPr id="4" name="TextBox 3">
            <a:extLst>
              <a:ext uri="{FF2B5EF4-FFF2-40B4-BE49-F238E27FC236}">
                <a16:creationId xmlns:a16="http://schemas.microsoft.com/office/drawing/2014/main" id="{569D4EAD-4F68-41D0-9807-9097D8E9FD60}"/>
              </a:ext>
            </a:extLst>
          </p:cNvPr>
          <p:cNvSpPr txBox="1"/>
          <p:nvPr/>
        </p:nvSpPr>
        <p:spPr>
          <a:xfrm>
            <a:off x="3107185" y="2219418"/>
            <a:ext cx="6276513" cy="3693319"/>
          </a:xfrm>
          <a:prstGeom prst="rect">
            <a:avLst/>
          </a:prstGeom>
          <a:noFill/>
        </p:spPr>
        <p:txBody>
          <a:bodyPr wrap="square" rtlCol="0">
            <a:spAutoFit/>
          </a:bodyPr>
          <a:lstStyle/>
          <a:p>
            <a:r>
              <a:rPr lang="en-US" dirty="0"/>
              <a:t>Since our MVP shifted throughout the project, the following items are on the improvements list:</a:t>
            </a:r>
          </a:p>
          <a:p>
            <a:endParaRPr lang="en-US" dirty="0"/>
          </a:p>
          <a:p>
            <a:pPr marL="285750" indent="-285750">
              <a:buFont typeface="Arial" panose="020B0604020202020204" pitchFamily="34" charset="0"/>
              <a:buChar char="•"/>
            </a:pPr>
            <a:r>
              <a:rPr lang="en-US" dirty="0"/>
              <a:t>Compare faces with user uploaded photo</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Expand the number of super heroes in the comparison array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Add a carousel  to the page, possibly displaying uploaded photos and/or super heroes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Add face merging</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955253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D40F0-9C61-4759-BFF0-D28E77217D60}"/>
              </a:ext>
            </a:extLst>
          </p:cNvPr>
          <p:cNvSpPr>
            <a:spLocks noGrp="1"/>
          </p:cNvSpPr>
          <p:nvPr>
            <p:ph type="title"/>
          </p:nvPr>
        </p:nvSpPr>
        <p:spPr/>
        <p:txBody>
          <a:bodyPr/>
          <a:lstStyle/>
          <a:p>
            <a:r>
              <a:rPr lang="en-US" dirty="0"/>
              <a:t>Questions</a:t>
            </a:r>
          </a:p>
        </p:txBody>
      </p:sp>
      <p:pic>
        <p:nvPicPr>
          <p:cNvPr id="5" name="Content Placeholder 4">
            <a:extLst>
              <a:ext uri="{FF2B5EF4-FFF2-40B4-BE49-F238E27FC236}">
                <a16:creationId xmlns:a16="http://schemas.microsoft.com/office/drawing/2014/main" id="{61F76ECF-66D1-40D5-9233-5E207F7BAF47}"/>
              </a:ext>
            </a:extLst>
          </p:cNvPr>
          <p:cNvPicPr>
            <a:picLocks noGrp="1" noChangeAspect="1"/>
          </p:cNvPicPr>
          <p:nvPr>
            <p:ph idx="1"/>
          </p:nvPr>
        </p:nvPicPr>
        <p:blipFill>
          <a:blip r:embed="rId2"/>
          <a:stretch>
            <a:fillRect/>
          </a:stretch>
        </p:blipFill>
        <p:spPr>
          <a:xfrm>
            <a:off x="10177862" y="3733800"/>
            <a:ext cx="1499616" cy="3124200"/>
          </a:xfrm>
        </p:spPr>
      </p:pic>
    </p:spTree>
    <p:extLst>
      <p:ext uri="{BB962C8B-B14F-4D97-AF65-F5344CB8AC3E}">
        <p14:creationId xmlns:p14="http://schemas.microsoft.com/office/powerpoint/2010/main" val="17651437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A9E023"/>
      </a:accent1>
      <a:accent2>
        <a:srgbClr val="1FCDB6"/>
      </a:accent2>
      <a:accent3>
        <a:srgbClr val="5F99C9"/>
      </a:accent3>
      <a:accent4>
        <a:srgbClr val="AE65D1"/>
      </a:accent4>
      <a:accent5>
        <a:srgbClr val="D06423"/>
      </a:accent5>
      <a:accent6>
        <a:srgbClr val="DCAB11"/>
      </a:accent6>
      <a:hlink>
        <a:srgbClr val="ADE133"/>
      </a:hlink>
      <a:folHlink>
        <a:srgbClr val="C2EA6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1FEE2289-88FB-467C-9C9A-54F3C85768F0}"/>
    </a:ext>
  </a:extLst>
</a:theme>
</file>

<file path=docProps/app.xml><?xml version="1.0" encoding="utf-8"?>
<Properties xmlns="http://schemas.openxmlformats.org/officeDocument/2006/extended-properties" xmlns:vt="http://schemas.openxmlformats.org/officeDocument/2006/docPropsVTypes">
  <Template>TM03457485[[fn=Mesh]]</Template>
  <TotalTime>256</TotalTime>
  <Words>382</Words>
  <Application>Microsoft Office PowerPoint</Application>
  <PresentationFormat>Widescreen</PresentationFormat>
  <Paragraphs>61</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Georgia</vt:lpstr>
      <vt:lpstr>Mesh</vt:lpstr>
      <vt:lpstr>Are you related to a super hero?</vt:lpstr>
      <vt:lpstr>Application concept</vt:lpstr>
      <vt:lpstr>Why do this?</vt:lpstr>
      <vt:lpstr>Design process</vt:lpstr>
      <vt:lpstr>technologies</vt:lpstr>
      <vt:lpstr>Work breakdown</vt:lpstr>
      <vt:lpstr>demonstration</vt:lpstr>
      <vt:lpstr>The future</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 you related to a super hero?</dc:title>
  <dc:creator>Kevin O'Brien</dc:creator>
  <cp:lastModifiedBy>Kevin O'Brien</cp:lastModifiedBy>
  <cp:revision>15</cp:revision>
  <dcterms:created xsi:type="dcterms:W3CDTF">2018-11-07T20:13:20Z</dcterms:created>
  <dcterms:modified xsi:type="dcterms:W3CDTF">2018-11-09T17:57:42Z</dcterms:modified>
</cp:coreProperties>
</file>

<file path=docProps/thumbnail.jpeg>
</file>